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4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BD3"/>
    <a:srgbClr val="0A1138"/>
    <a:srgbClr val="595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079" autoAdjust="0"/>
    <p:restoredTop sz="94660"/>
  </p:normalViewPr>
  <p:slideViewPr>
    <p:cSldViewPr snapToGrid="0">
      <p:cViewPr varScale="1">
        <p:scale>
          <a:sx n="95" d="100"/>
          <a:sy n="95" d="100"/>
        </p:scale>
        <p:origin x="7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fld id="{BFA6EC05-D2AA-4D35-BF8D-8101B93AE32A}" type="datetimeFigureOut">
              <a:rPr lang="he-IL" smtClean="0"/>
              <a:pPr/>
              <a:t>ו'/תשרי/תשע"ט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fld id="{27B4985B-B780-411D-B913-9E94869EE4FD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866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EC05-D2AA-4D35-BF8D-8101B93AE32A}" type="datetimeFigureOut">
              <a:rPr lang="he-IL" smtClean="0"/>
              <a:t>ו'/תשרי/תשע"ט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985B-B780-411D-B913-9E94869EE4F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640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EC05-D2AA-4D35-BF8D-8101B93AE32A}" type="datetimeFigureOut">
              <a:rPr lang="he-IL" smtClean="0"/>
              <a:t>ו'/תשרי/תשע"ט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985B-B780-411D-B913-9E94869EE4F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315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A6EC05-D2AA-4D35-BF8D-8101B93AE32A}" type="datetimeFigureOut">
              <a:rPr lang="he-IL" smtClean="0"/>
              <a:pPr/>
              <a:t>ו'/תשרי/תשע"ט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B4985B-B780-411D-B913-9E94869EE4FD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7" name="Content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16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32109"/>
          <a:stretch/>
        </p:blipFill>
        <p:spPr>
          <a:xfrm>
            <a:off x="0" y="0"/>
            <a:ext cx="12192000" cy="68294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71463" y="271463"/>
            <a:ext cx="11649075" cy="63150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b="1"/>
              <a:t>דרישות מקוריות: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82498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fld id="{BFA6EC05-D2AA-4D35-BF8D-8101B93AE32A}" type="datetimeFigureOut">
              <a:rPr lang="he-IL" smtClean="0"/>
              <a:pPr/>
              <a:t>ו'/תשרי/תשע"ט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fld id="{27B4985B-B780-411D-B913-9E94869EE4FD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25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cs typeface="+mn-cs"/>
              </a:defRPr>
            </a:lvl1pPr>
            <a:lvl2pPr>
              <a:defRPr>
                <a:cs typeface="+mn-cs"/>
              </a:defRPr>
            </a:lvl2pPr>
            <a:lvl3pPr>
              <a:defRPr>
                <a:cs typeface="+mn-cs"/>
              </a:defRPr>
            </a:lvl3pPr>
            <a:lvl4pPr>
              <a:defRPr>
                <a:cs typeface="+mn-cs"/>
              </a:defRPr>
            </a:lvl4pPr>
            <a:lvl5pPr>
              <a:defRPr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cs typeface="+mn-cs"/>
              </a:defRPr>
            </a:lvl1pPr>
            <a:lvl2pPr>
              <a:defRPr>
                <a:cs typeface="+mn-cs"/>
              </a:defRPr>
            </a:lvl2pPr>
            <a:lvl3pPr>
              <a:defRPr>
                <a:cs typeface="+mn-cs"/>
              </a:defRPr>
            </a:lvl3pPr>
            <a:lvl4pPr>
              <a:defRPr>
                <a:cs typeface="+mn-cs"/>
              </a:defRPr>
            </a:lvl4pPr>
            <a:lvl5pPr>
              <a:defRPr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fld id="{BFA6EC05-D2AA-4D35-BF8D-8101B93AE32A}" type="datetimeFigureOut">
              <a:rPr lang="he-IL" smtClean="0"/>
              <a:pPr/>
              <a:t>ו'/תשרי/תשע"ט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fld id="{27B4985B-B780-411D-B913-9E94869EE4FD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738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EC05-D2AA-4D35-BF8D-8101B93AE32A}" type="datetimeFigureOut">
              <a:rPr lang="he-IL" smtClean="0"/>
              <a:t>ו'/תשרי/תשע"ט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985B-B780-411D-B913-9E94869EE4F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6847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EC05-D2AA-4D35-BF8D-8101B93AE32A}" type="datetimeFigureOut">
              <a:rPr lang="he-IL" smtClean="0"/>
              <a:t>ו'/תשרי/תשע"ט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985B-B780-411D-B913-9E94869EE4F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455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EC05-D2AA-4D35-BF8D-8101B93AE32A}" type="datetimeFigureOut">
              <a:rPr lang="he-IL" smtClean="0"/>
              <a:t>ו'/תשרי/תשע"ט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985B-B780-411D-B913-9E94869EE4F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57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EC05-D2AA-4D35-BF8D-8101B93AE32A}" type="datetimeFigureOut">
              <a:rPr lang="he-IL" smtClean="0"/>
              <a:t>ו'/תשרי/תשע"ט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985B-B780-411D-B913-9E94869EE4F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88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EC05-D2AA-4D35-BF8D-8101B93AE32A}" type="datetimeFigureOut">
              <a:rPr lang="he-IL" smtClean="0"/>
              <a:t>ו'/תשרי/תשע"ט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4985B-B780-411D-B913-9E94869EE4F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74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6EC05-D2AA-4D35-BF8D-8101B93AE32A}" type="datetimeFigureOut">
              <a:rPr lang="he-IL" smtClean="0"/>
              <a:t>ו'/תשרי/תשע"ט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4985B-B780-411D-B913-9E94869EE4F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355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16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32109"/>
          <a:stretch/>
        </p:blipFill>
        <p:spPr>
          <a:xfrm>
            <a:off x="0" y="0"/>
            <a:ext cx="12192000" cy="6829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463" y="241005"/>
            <a:ext cx="11649075" cy="25783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4" y="876300"/>
            <a:ext cx="11649074" cy="19431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0A1138"/>
                </a:solidFill>
              </a:rPr>
              <a:t>Piano Hero</a:t>
            </a:r>
            <a:endParaRPr lang="he-IL" sz="7200" dirty="0">
              <a:solidFill>
                <a:srgbClr val="0A1138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963" y="5886072"/>
            <a:ext cx="12025312" cy="8385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7299" y="5961826"/>
            <a:ext cx="4527369" cy="714375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he-IL" sz="2800" b="1" dirty="0"/>
              <a:t>סטודנטים</a:t>
            </a:r>
            <a:r>
              <a:rPr lang="he-IL" sz="2800" dirty="0"/>
              <a:t>: בועז טייטלר וברק זן</a:t>
            </a:r>
            <a:endParaRPr lang="en-US" sz="2800" dirty="0"/>
          </a:p>
          <a:p>
            <a:r>
              <a:rPr lang="he-IL" sz="2800" b="1" dirty="0"/>
              <a:t>מדריך</a:t>
            </a:r>
            <a:r>
              <a:rPr lang="he-IL" sz="2800" dirty="0"/>
              <a:t>: יבגני </a:t>
            </a:r>
            <a:r>
              <a:rPr lang="he-IL" sz="2800" dirty="0" err="1"/>
              <a:t>אוסטרובסקי</a:t>
            </a:r>
            <a:endParaRPr lang="he-IL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6" y="440528"/>
            <a:ext cx="2471744" cy="1159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1" y="312701"/>
            <a:ext cx="1050134" cy="12417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07316" y="6043750"/>
            <a:ext cx="4546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2800" b="1" dirty="0"/>
              <a:t>מעבדה בחשמל – קיץ תשע"ח </a:t>
            </a:r>
          </a:p>
        </p:txBody>
      </p:sp>
    </p:spTree>
    <p:extLst>
      <p:ext uri="{BB962C8B-B14F-4D97-AF65-F5344CB8AC3E}">
        <p14:creationId xmlns:p14="http://schemas.microsoft.com/office/powerpoint/2010/main" val="127237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9FB2-9296-4E43-ADA6-5AC72E7F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he-IL" dirty="0"/>
              <a:t>מודול </a:t>
            </a:r>
            <a:r>
              <a:rPr lang="en-US" dirty="0"/>
              <a:t>ADSR</a:t>
            </a:r>
            <a:r>
              <a:rPr lang="he-IL" dirty="0"/>
              <a:t> – דיאגמרת מצבים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3959E-D47F-4418-888E-B00D9C46A6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39" y="1830180"/>
            <a:ext cx="8836773" cy="393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3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7CC9-2700-46B0-9A5E-EC658AEC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מודול </a:t>
            </a:r>
            <a:r>
              <a:rPr lang="en-US" dirty="0"/>
              <a:t>ADSR</a:t>
            </a:r>
            <a:r>
              <a:rPr lang="he-IL" dirty="0"/>
              <a:t> - סימולציה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61CAF-77CB-4E61-BAB1-CB3C9D58B8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83" y="1690688"/>
            <a:ext cx="10865224" cy="39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4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3699-A449-4BC4-8434-3D42D4BD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Tap</a:t>
            </a:r>
            <a:r>
              <a:rPr lang="he-IL" dirty="0"/>
              <a:t> - זיהוי תקלת חומרה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77C0FE-AEFE-4888-9A30-8CE9AB4B705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2" y="2344080"/>
            <a:ext cx="10515600" cy="1145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A8D062-B883-451C-8AED-15EDBEC1BCC8}"/>
              </a:ext>
            </a:extLst>
          </p:cNvPr>
          <p:cNvSpPr txBox="1"/>
          <p:nvPr/>
        </p:nvSpPr>
        <p:spPr>
          <a:xfrm>
            <a:off x="5076265" y="3960159"/>
            <a:ext cx="5997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בדגימה זו ניתן לראות את שלושת היציאות לשלושת נורות הניקוד.</a:t>
            </a:r>
            <a:br>
              <a:rPr lang="he-IL" dirty="0"/>
            </a:br>
            <a:r>
              <a:rPr lang="he-IL" dirty="0"/>
              <a:t>כאשר האות שמייצג את ספרת האחדות נמצא בערך 9 וצריך לעלות – הוא מתאפס והערך של ספרת העשרות עולה ב1.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059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00F49-FCB8-463A-BF68-1CDD1B0CE2BC}"/>
              </a:ext>
            </a:extLst>
          </p:cNvPr>
          <p:cNvSpPr txBox="1"/>
          <p:nvPr/>
        </p:nvSpPr>
        <p:spPr>
          <a:xfrm>
            <a:off x="298763" y="409961"/>
            <a:ext cx="112765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sz="4000" b="1" dirty="0"/>
              <a:t>סיכום</a:t>
            </a:r>
            <a:endParaRPr lang="he-IL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3074202" y="1287404"/>
            <a:ext cx="8501110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>
                <a:solidFill>
                  <a:srgbClr val="0A1138"/>
                </a:solidFill>
              </a:rPr>
              <a:t>ביצוע מול אפיון: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0A1138"/>
                </a:solidFill>
              </a:rPr>
              <a:t>כל המשימות בוצעו.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0A1138"/>
                </a:solidFill>
              </a:rPr>
              <a:t>נוספו יכולות חדשות רבות ומגוונות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he-IL" dirty="0">
              <a:solidFill>
                <a:srgbClr val="0A1138"/>
              </a:solidFill>
            </a:endParaRPr>
          </a:p>
          <a:p>
            <a:r>
              <a:rPr lang="he-IL" b="1" dirty="0">
                <a:solidFill>
                  <a:srgbClr val="0A1138"/>
                </a:solidFill>
              </a:rPr>
              <a:t>מה למדנו: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0A1138"/>
                </a:solidFill>
              </a:rPr>
              <a:t>שמירה על סדר מייעלת את העבודה – הוספת תכולות, שמירה על תכולות קיימות וקריאות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0A1138"/>
                </a:solidFill>
              </a:rPr>
              <a:t>תוכנת </a:t>
            </a:r>
            <a:r>
              <a:rPr lang="en-US" dirty="0" err="1">
                <a:solidFill>
                  <a:srgbClr val="0A1138"/>
                </a:solidFill>
              </a:rPr>
              <a:t>quartus</a:t>
            </a:r>
            <a:r>
              <a:rPr lang="he-IL" dirty="0">
                <a:solidFill>
                  <a:srgbClr val="0A1138"/>
                </a:solidFill>
              </a:rPr>
              <a:t> מייצרת המון קבצים פרט שקוד שאנו כותבים, אשר מקשים על השמירה ב</a:t>
            </a:r>
            <a:r>
              <a:rPr lang="en-US" dirty="0">
                <a:solidFill>
                  <a:srgbClr val="0A1138"/>
                </a:solidFill>
              </a:rPr>
              <a:t>git</a:t>
            </a:r>
            <a:endParaRPr lang="he-IL" dirty="0">
              <a:solidFill>
                <a:srgbClr val="0A113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he-IL" dirty="0">
              <a:solidFill>
                <a:srgbClr val="0A1138"/>
              </a:solidFill>
            </a:endParaRPr>
          </a:p>
          <a:p>
            <a:r>
              <a:rPr lang="he-IL" b="1" dirty="0">
                <a:solidFill>
                  <a:srgbClr val="0A1138"/>
                </a:solidFill>
              </a:rPr>
              <a:t>מסקנות: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0A1138"/>
                </a:solidFill>
              </a:rPr>
              <a:t>זכרון זה משאב יקר, שימוש לא נכון בו עלול לגרור זמני קומפילציה ארוכים במיוחד.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>
                <a:solidFill>
                  <a:srgbClr val="0A1138"/>
                </a:solidFill>
              </a:rPr>
              <a:t>עבודה ב</a:t>
            </a:r>
            <a:r>
              <a:rPr lang="en-US" dirty="0">
                <a:solidFill>
                  <a:srgbClr val="0A1138"/>
                </a:solidFill>
              </a:rPr>
              <a:t>git</a:t>
            </a:r>
            <a:r>
              <a:rPr lang="he-IL" dirty="0">
                <a:solidFill>
                  <a:srgbClr val="0A1138"/>
                </a:solidFill>
              </a:rPr>
              <a:t> מקלה על שיתוף וסנכרון בין שני השותפים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he-IL" dirty="0">
              <a:solidFill>
                <a:srgbClr val="0A1138"/>
              </a:solidFill>
            </a:endParaRPr>
          </a:p>
          <a:p>
            <a:r>
              <a:rPr lang="he-IL" b="1" dirty="0">
                <a:solidFill>
                  <a:srgbClr val="0A1138"/>
                </a:solidFill>
              </a:rPr>
              <a:t>המלצות לעתיד:</a:t>
            </a:r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he-IL" dirty="0"/>
              <a:t>לסדר מראש עבודה עם </a:t>
            </a:r>
            <a:r>
              <a:rPr lang="en-US" dirty="0" err="1"/>
              <a:t>quartus</a:t>
            </a:r>
            <a:r>
              <a:rPr lang="he-IL" dirty="0"/>
              <a:t> שתשמר ב</a:t>
            </a:r>
            <a:r>
              <a:rPr lang="en-US" dirty="0"/>
              <a:t>git</a:t>
            </a:r>
            <a:r>
              <a:rPr lang="he-IL" dirty="0"/>
              <a:t>. כנראה שקיימת דרך להסתדר</a:t>
            </a:r>
          </a:p>
          <a:p>
            <a:pPr lvl="0"/>
            <a:r>
              <a:rPr lang="he-IL" dirty="0"/>
              <a:t>     עם כל "קבצי הזבל" שהתוכנה מייצרת.</a:t>
            </a:r>
            <a:endParaRPr lang="en-US" dirty="0"/>
          </a:p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he-IL" dirty="0"/>
              <a:t>לאפשר לחתום על מקלדות </a:t>
            </a:r>
            <a:r>
              <a:rPr lang="en-US" dirty="0"/>
              <a:t>ps2</a:t>
            </a:r>
            <a:r>
              <a:rPr lang="he-IL" dirty="0"/>
              <a:t> מהמעבדה. מתברר שזה זן מקלדות נכחד וקשה להשגה</a:t>
            </a:r>
            <a:endParaRPr lang="en-US" dirty="0"/>
          </a:p>
          <a:p>
            <a:endParaRPr lang="he-IL" b="1" dirty="0">
              <a:solidFill>
                <a:srgbClr val="0A11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68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00F49-FCB8-463A-BF68-1CDD1B0CE2BC}"/>
              </a:ext>
            </a:extLst>
          </p:cNvPr>
          <p:cNvSpPr txBox="1"/>
          <p:nvPr/>
        </p:nvSpPr>
        <p:spPr>
          <a:xfrm>
            <a:off x="298763" y="409961"/>
            <a:ext cx="112765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sz="4000" b="1" dirty="0"/>
              <a:t>אפיון פרויקט</a:t>
            </a:r>
          </a:p>
        </p:txBody>
      </p:sp>
      <p:sp>
        <p:nvSpPr>
          <p:cNvPr id="2" name="Rectangle 1"/>
          <p:cNvSpPr/>
          <p:nvPr/>
        </p:nvSpPr>
        <p:spPr>
          <a:xfrm>
            <a:off x="5216593" y="1117847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>
                <a:solidFill>
                  <a:srgbClr val="0A1138"/>
                </a:solidFill>
              </a:rPr>
              <a:t>דרישות מקוריות:</a:t>
            </a:r>
          </a:p>
        </p:txBody>
      </p:sp>
      <p:sp>
        <p:nvSpPr>
          <p:cNvPr id="6" name="Rectangle 5"/>
          <p:cNvSpPr/>
          <p:nvPr/>
        </p:nvSpPr>
        <p:spPr>
          <a:xfrm>
            <a:off x="9882220" y="3793219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>
                <a:solidFill>
                  <a:srgbClr val="0A1138"/>
                </a:solidFill>
              </a:rPr>
              <a:t>הנחות ותוספות: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4668" y="3101864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>
                <a:solidFill>
                  <a:srgbClr val="0A1138"/>
                </a:solidFill>
              </a:rPr>
              <a:t>החלק היצירתי: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6B2B2-391F-4717-97A7-604CA27FCEAD}"/>
              </a:ext>
            </a:extLst>
          </p:cNvPr>
          <p:cNvSpPr txBox="1"/>
          <p:nvPr/>
        </p:nvSpPr>
        <p:spPr>
          <a:xfrm>
            <a:off x="1519518" y="1487179"/>
            <a:ext cx="94331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סולם בעל 12 תווים של פסנתר המוצג על המסך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כמה שירים מוכנים מראש שניתן לבחור מביניהם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לוח נגינה דו-מימדי שעליו נעים התווים מחלקו העליון לתחתון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בעת הנגינה, התו על גבי הפסנתר נצבע בצבע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כשמנגנים את התו בזמן הנכון משתנה הניקוד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אפשרות לשנות את מהירות הניגון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 תמיכה בהקשות שדורשות לחיצה ארוכה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9CCB-F308-4594-89D2-47156D59E12B}"/>
              </a:ext>
            </a:extLst>
          </p:cNvPr>
          <p:cNvSpPr txBox="1"/>
          <p:nvPr/>
        </p:nvSpPr>
        <p:spPr>
          <a:xfrm>
            <a:off x="6629400" y="4309782"/>
            <a:ext cx="482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תווים אשר ינוגנו בעתיד, יופיע על המסך במלבנים שיורדים למטה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כשלוחצים על אחד מקלידי הפסנתר, יתנגן התו של הקליד הרלוונטי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BC123-6E16-4D07-A378-6494F4F87E9D}"/>
              </a:ext>
            </a:extLst>
          </p:cNvPr>
          <p:cNvSpPr txBox="1"/>
          <p:nvPr/>
        </p:nvSpPr>
        <p:spPr>
          <a:xfrm>
            <a:off x="815787" y="3471196"/>
            <a:ext cx="53698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מלבני קלידים מעוצבים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תמיכה בכמה סולמות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אפשרות להחליף סולמות בזמן אמת תוך כדי נגינה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תמיכה בשינוי עוצמת נגינה (ווליום)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ניגון אוטמטי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כל סולם על הספנתר, כשנלחץ נצבע בצבע שונה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תווים על המסך שיורדים, מסולמות שונים צבעים שונים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תצוגה לדרגת עוצמת השמע ומהירות הניגון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אפשרות לעצור זמנית את המשחק ולחזור לאותה נקודה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מתן ניקוד על פי אורך הלחיצה של התו המנוגן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he-IL" dirty="0"/>
              <a:t>תמיכה בפדל של פסנתר לייצרת תו ארוך או קצר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6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00F49-FCB8-463A-BF68-1CDD1B0CE2BC}"/>
              </a:ext>
            </a:extLst>
          </p:cNvPr>
          <p:cNvSpPr txBox="1"/>
          <p:nvPr/>
        </p:nvSpPr>
        <p:spPr>
          <a:xfrm>
            <a:off x="298763" y="409961"/>
            <a:ext cx="112765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sz="4000" b="1" dirty="0"/>
              <a:t>ארכיטקטורה וממשקים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9E240CF-05DE-4C25-8DB4-D404A15044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352212"/>
              </p:ext>
            </p:extLst>
          </p:nvPr>
        </p:nvGraphicFramePr>
        <p:xfrm>
          <a:off x="1637925" y="1327820"/>
          <a:ext cx="9429004" cy="454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Bitmap Image" r:id="rId3" imgW="8702794" imgH="4328535" progId="Paint.Picture">
                  <p:embed/>
                </p:oleObj>
              </mc:Choice>
              <mc:Fallback>
                <p:oleObj name="Bitmap Image" r:id="rId3" imgW="8702794" imgH="4328535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7925" y="1327820"/>
                        <a:ext cx="9429004" cy="4544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15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00F49-FCB8-463A-BF68-1CDD1B0CE2BC}"/>
              </a:ext>
            </a:extLst>
          </p:cNvPr>
          <p:cNvSpPr txBox="1"/>
          <p:nvPr/>
        </p:nvSpPr>
        <p:spPr>
          <a:xfrm>
            <a:off x="298763" y="409961"/>
            <a:ext cx="112765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sz="4000" b="1" dirty="0"/>
              <a:t>הוראות הפעלה וממשק משתמש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79507E-DD68-4B78-8260-2D8781C1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13" y="1278837"/>
            <a:ext cx="5215499" cy="418527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7C73B019-9340-406D-BB73-98EE3A084AFA}"/>
              </a:ext>
            </a:extLst>
          </p:cNvPr>
          <p:cNvSpPr/>
          <p:nvPr/>
        </p:nvSpPr>
        <p:spPr>
          <a:xfrm>
            <a:off x="6979024" y="4948518"/>
            <a:ext cx="551329" cy="51559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3DBE5C6-FD93-4280-9D63-1FE5BE07138E}"/>
              </a:ext>
            </a:extLst>
          </p:cNvPr>
          <p:cNvSpPr/>
          <p:nvPr/>
        </p:nvSpPr>
        <p:spPr>
          <a:xfrm>
            <a:off x="7530353" y="5049371"/>
            <a:ext cx="1411941" cy="127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9731D-ACBF-4A3A-BF89-AB4132050ECC}"/>
              </a:ext>
            </a:extLst>
          </p:cNvPr>
          <p:cNvSpPr txBox="1"/>
          <p:nvPr/>
        </p:nvSpPr>
        <p:spPr>
          <a:xfrm>
            <a:off x="8518712" y="4928578"/>
            <a:ext cx="170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כפתור </a:t>
            </a:r>
            <a:r>
              <a:rPr lang="en-US" dirty="0"/>
              <a:t>Reset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E86180E-060B-4342-80F5-31A3F1227CF9}"/>
              </a:ext>
            </a:extLst>
          </p:cNvPr>
          <p:cNvSpPr/>
          <p:nvPr/>
        </p:nvSpPr>
        <p:spPr>
          <a:xfrm>
            <a:off x="3852582" y="4948518"/>
            <a:ext cx="208429" cy="515596"/>
          </a:xfrm>
          <a:prstGeom prst="fram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2186679D-BFF5-4728-BAB5-4030C66EF495}"/>
              </a:ext>
            </a:extLst>
          </p:cNvPr>
          <p:cNvSpPr/>
          <p:nvPr/>
        </p:nvSpPr>
        <p:spPr>
          <a:xfrm>
            <a:off x="3644152" y="4948518"/>
            <a:ext cx="208429" cy="515596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8EFD444-EC90-4666-9838-C79AF1B701B5}"/>
              </a:ext>
            </a:extLst>
          </p:cNvPr>
          <p:cNvSpPr/>
          <p:nvPr/>
        </p:nvSpPr>
        <p:spPr>
          <a:xfrm rot="20406551">
            <a:off x="4034753" y="5404876"/>
            <a:ext cx="150009" cy="48456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B452D-6A57-46A7-B83A-E78CA01A5C2F}"/>
              </a:ext>
            </a:extLst>
          </p:cNvPr>
          <p:cNvSpPr txBox="1"/>
          <p:nvPr/>
        </p:nvSpPr>
        <p:spPr>
          <a:xfrm>
            <a:off x="4010589" y="5801708"/>
            <a:ext cx="84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החלפת סולמות</a:t>
            </a:r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B6D2C89-F767-4176-AA18-7591836A133D}"/>
              </a:ext>
            </a:extLst>
          </p:cNvPr>
          <p:cNvSpPr/>
          <p:nvPr/>
        </p:nvSpPr>
        <p:spPr>
          <a:xfrm rot="1135951">
            <a:off x="3500901" y="5423050"/>
            <a:ext cx="179845" cy="4185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8469B-C450-43D3-9DE2-6949AD3C4E52}"/>
              </a:ext>
            </a:extLst>
          </p:cNvPr>
          <p:cNvSpPr txBox="1"/>
          <p:nvPr/>
        </p:nvSpPr>
        <p:spPr>
          <a:xfrm>
            <a:off x="2635625" y="5801133"/>
            <a:ext cx="1008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ניגון אוטומטי</a:t>
            </a:r>
            <a:endParaRPr lang="en-US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1104A096-18FB-4DA8-9AC6-ADC9CF340791}"/>
              </a:ext>
            </a:extLst>
          </p:cNvPr>
          <p:cNvSpPr/>
          <p:nvPr/>
        </p:nvSpPr>
        <p:spPr>
          <a:xfrm>
            <a:off x="5654488" y="4383742"/>
            <a:ext cx="847165" cy="437030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E6139A9-156A-470E-9348-1835B22FBE57}"/>
              </a:ext>
            </a:extLst>
          </p:cNvPr>
          <p:cNvSpPr/>
          <p:nvPr/>
        </p:nvSpPr>
        <p:spPr>
          <a:xfrm>
            <a:off x="6501653" y="4522630"/>
            <a:ext cx="2440641" cy="12774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17152-F530-4671-8F29-4A45DECD5647}"/>
              </a:ext>
            </a:extLst>
          </p:cNvPr>
          <p:cNvSpPr txBox="1"/>
          <p:nvPr/>
        </p:nvSpPr>
        <p:spPr>
          <a:xfrm>
            <a:off x="9033062" y="4417591"/>
            <a:ext cx="66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ניקוד</a:t>
            </a:r>
            <a:endParaRPr lang="en-US" dirty="0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CBFD556B-9EF7-4A42-A836-2F1110EA630A}"/>
              </a:ext>
            </a:extLst>
          </p:cNvPr>
          <p:cNvSpPr/>
          <p:nvPr/>
        </p:nvSpPr>
        <p:spPr>
          <a:xfrm>
            <a:off x="4921624" y="4383742"/>
            <a:ext cx="275664" cy="437030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3748D593-ACB8-42D4-96B4-4D1BBE525100}"/>
              </a:ext>
            </a:extLst>
          </p:cNvPr>
          <p:cNvSpPr/>
          <p:nvPr/>
        </p:nvSpPr>
        <p:spPr>
          <a:xfrm>
            <a:off x="3119718" y="4522630"/>
            <a:ext cx="1801906" cy="88294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B30DCA-5E53-4536-813A-95DDDC9EB61C}"/>
              </a:ext>
            </a:extLst>
          </p:cNvPr>
          <p:cNvSpPr txBox="1"/>
          <p:nvPr/>
        </p:nvSpPr>
        <p:spPr>
          <a:xfrm>
            <a:off x="2440642" y="4382111"/>
            <a:ext cx="67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ווליום</a:t>
            </a:r>
            <a:endParaRPr lang="en-US" dirty="0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9EBE97ED-A4BE-461B-BC19-204864953A97}"/>
              </a:ext>
            </a:extLst>
          </p:cNvPr>
          <p:cNvSpPr/>
          <p:nvPr/>
        </p:nvSpPr>
        <p:spPr>
          <a:xfrm>
            <a:off x="5197288" y="4382111"/>
            <a:ext cx="242047" cy="437030"/>
          </a:xfrm>
          <a:prstGeom prst="frame">
            <a:avLst/>
          </a:prstGeom>
          <a:solidFill>
            <a:srgbClr val="E54B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E340A56-B3E5-423F-9F2D-4C162C436383}"/>
              </a:ext>
            </a:extLst>
          </p:cNvPr>
          <p:cNvSpPr/>
          <p:nvPr/>
        </p:nvSpPr>
        <p:spPr>
          <a:xfrm>
            <a:off x="5311588" y="4819141"/>
            <a:ext cx="114300" cy="1040344"/>
          </a:xfrm>
          <a:prstGeom prst="downArrow">
            <a:avLst/>
          </a:prstGeom>
          <a:solidFill>
            <a:srgbClr val="E54B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98BBAB-097B-49E0-9B47-BB065692A213}"/>
              </a:ext>
            </a:extLst>
          </p:cNvPr>
          <p:cNvSpPr txBox="1"/>
          <p:nvPr/>
        </p:nvSpPr>
        <p:spPr>
          <a:xfrm>
            <a:off x="4921624" y="5801132"/>
            <a:ext cx="99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מהירות ניגון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3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00F49-FCB8-463A-BF68-1CDD1B0CE2BC}"/>
              </a:ext>
            </a:extLst>
          </p:cNvPr>
          <p:cNvSpPr txBox="1"/>
          <p:nvPr/>
        </p:nvSpPr>
        <p:spPr>
          <a:xfrm>
            <a:off x="298763" y="409961"/>
            <a:ext cx="112765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sz="4000" b="1" dirty="0"/>
              <a:t>הוראות הפעלה וממשק משתמש - המשך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32D59-4678-4969-9E0B-67D0DFA56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18" y="1902801"/>
            <a:ext cx="8680637" cy="3618068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0D86A1FE-9651-487A-A320-0300EC0359E6}"/>
              </a:ext>
            </a:extLst>
          </p:cNvPr>
          <p:cNvSpPr/>
          <p:nvPr/>
        </p:nvSpPr>
        <p:spPr>
          <a:xfrm>
            <a:off x="9083488" y="4894740"/>
            <a:ext cx="134471" cy="9144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7C15EAF-9FD9-484B-85C9-30F38CC9193D}"/>
              </a:ext>
            </a:extLst>
          </p:cNvPr>
          <p:cNvSpPr/>
          <p:nvPr/>
        </p:nvSpPr>
        <p:spPr>
          <a:xfrm>
            <a:off x="10159253" y="3422287"/>
            <a:ext cx="484094" cy="1143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5AD38349-2673-4F96-BD0D-CEB385945B2B}"/>
              </a:ext>
            </a:extLst>
          </p:cNvPr>
          <p:cNvSpPr/>
          <p:nvPr/>
        </p:nvSpPr>
        <p:spPr>
          <a:xfrm>
            <a:off x="6320118" y="1902801"/>
            <a:ext cx="121023" cy="1082457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10F4B9D-25BD-4B70-ABAE-A7AF1DA70936}"/>
              </a:ext>
            </a:extLst>
          </p:cNvPr>
          <p:cNvSpPr/>
          <p:nvPr/>
        </p:nvSpPr>
        <p:spPr>
          <a:xfrm>
            <a:off x="4081183" y="1902801"/>
            <a:ext cx="121023" cy="10824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F29A4D3E-C65E-4EC1-A8E7-5A1EA4F71499}"/>
              </a:ext>
            </a:extLst>
          </p:cNvPr>
          <p:cNvSpPr/>
          <p:nvPr/>
        </p:nvSpPr>
        <p:spPr>
          <a:xfrm>
            <a:off x="3139889" y="1842258"/>
            <a:ext cx="121023" cy="268941"/>
          </a:xfrm>
          <a:prstGeom prst="upArrow">
            <a:avLst/>
          </a:prstGeom>
          <a:solidFill>
            <a:srgbClr val="E54B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63FCE556-55A0-4788-8F63-2EA7C970E298}"/>
              </a:ext>
            </a:extLst>
          </p:cNvPr>
          <p:cNvSpPr/>
          <p:nvPr/>
        </p:nvSpPr>
        <p:spPr>
          <a:xfrm>
            <a:off x="1914645" y="1842258"/>
            <a:ext cx="102414" cy="26894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53707D2-15A3-4DE0-BB42-B4B1F7DAAF5F}"/>
              </a:ext>
            </a:extLst>
          </p:cNvPr>
          <p:cNvSpPr/>
          <p:nvPr/>
        </p:nvSpPr>
        <p:spPr>
          <a:xfrm>
            <a:off x="4511488" y="5460326"/>
            <a:ext cx="134471" cy="348814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592E7-1E87-416C-BBB8-74D038EA4B77}"/>
              </a:ext>
            </a:extLst>
          </p:cNvPr>
          <p:cNvSpPr txBox="1"/>
          <p:nvPr/>
        </p:nvSpPr>
        <p:spPr>
          <a:xfrm>
            <a:off x="10401300" y="3260923"/>
            <a:ext cx="82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ווליום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5FE675-D528-4FC4-B7F7-0C06E58156B3}"/>
              </a:ext>
            </a:extLst>
          </p:cNvPr>
          <p:cNvSpPr txBox="1"/>
          <p:nvPr/>
        </p:nvSpPr>
        <p:spPr>
          <a:xfrm>
            <a:off x="8693523" y="580914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מהירות ניגון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BA1373-6D7C-4546-9FE7-D3D47E2C48CF}"/>
              </a:ext>
            </a:extLst>
          </p:cNvPr>
          <p:cNvSpPr txBox="1"/>
          <p:nvPr/>
        </p:nvSpPr>
        <p:spPr>
          <a:xfrm>
            <a:off x="3929902" y="5748628"/>
            <a:ext cx="116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פדל צליל ארוך\קצר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F396B3-E05F-4D99-B3BE-936B2D81EDA6}"/>
              </a:ext>
            </a:extLst>
          </p:cNvPr>
          <p:cNvSpPr txBox="1"/>
          <p:nvPr/>
        </p:nvSpPr>
        <p:spPr>
          <a:xfrm>
            <a:off x="2507876" y="1228110"/>
            <a:ext cx="113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בחירת שיר 1\2\3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A7F56B-D4AA-431E-AC99-33EA5F96BE4B}"/>
              </a:ext>
            </a:extLst>
          </p:cNvPr>
          <p:cNvSpPr txBox="1"/>
          <p:nvPr/>
        </p:nvSpPr>
        <p:spPr>
          <a:xfrm>
            <a:off x="1021977" y="1256470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עצירת\המשך משחק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97F91A-9A2A-4D93-906F-99C255501E14}"/>
              </a:ext>
            </a:extLst>
          </p:cNvPr>
          <p:cNvSpPr txBox="1"/>
          <p:nvPr/>
        </p:nvSpPr>
        <p:spPr>
          <a:xfrm>
            <a:off x="3412190" y="1519289"/>
            <a:ext cx="113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סולם 1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35F4BD-9F12-46B0-BF29-3B73ACC87E2D}"/>
              </a:ext>
            </a:extLst>
          </p:cNvPr>
          <p:cNvSpPr txBox="1"/>
          <p:nvPr/>
        </p:nvSpPr>
        <p:spPr>
          <a:xfrm>
            <a:off x="5698190" y="1519289"/>
            <a:ext cx="113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סולם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00F49-FCB8-463A-BF68-1CDD1B0CE2BC}"/>
              </a:ext>
            </a:extLst>
          </p:cNvPr>
          <p:cNvSpPr txBox="1"/>
          <p:nvPr/>
        </p:nvSpPr>
        <p:spPr>
          <a:xfrm>
            <a:off x="298763" y="409961"/>
            <a:ext cx="112765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sz="4000" b="1" dirty="0"/>
              <a:t>סכמת מלבנים פנימית</a:t>
            </a:r>
          </a:p>
        </p:txBody>
      </p:sp>
      <p:pic>
        <p:nvPicPr>
          <p:cNvPr id="3" name="תמונה 11">
            <a:extLst>
              <a:ext uri="{FF2B5EF4-FFF2-40B4-BE49-F238E27FC236}">
                <a16:creationId xmlns:a16="http://schemas.microsoft.com/office/drawing/2014/main" id="{4DFBBEEC-740D-4BE4-8F40-A1BF6D5D4C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12" y="1460798"/>
            <a:ext cx="8424582" cy="4550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261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00F49-FCB8-463A-BF68-1CDD1B0CE2BC}"/>
              </a:ext>
            </a:extLst>
          </p:cNvPr>
          <p:cNvSpPr txBox="1"/>
          <p:nvPr/>
        </p:nvSpPr>
        <p:spPr>
          <a:xfrm>
            <a:off x="298763" y="409961"/>
            <a:ext cx="112765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sz="4000" b="1" dirty="0"/>
              <a:t>שרטוט הירארכיה עליונה </a:t>
            </a:r>
            <a:r>
              <a:rPr lang="he-IL" sz="2800" b="1" dirty="0"/>
              <a:t>(</a:t>
            </a:r>
            <a:r>
              <a:rPr lang="he-IL" sz="2800" b="1" dirty="0" err="1"/>
              <a:t>קווראטוס</a:t>
            </a:r>
            <a:r>
              <a:rPr lang="he-IL" sz="2800" b="1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1060-403D-4820-B478-6B82E95E45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0306" y="1122927"/>
            <a:ext cx="11145006" cy="491988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9D9D04-6B2B-4AF5-A834-E691FE6A1A59}"/>
              </a:ext>
            </a:extLst>
          </p:cNvPr>
          <p:cNvSpPr/>
          <p:nvPr/>
        </p:nvSpPr>
        <p:spPr>
          <a:xfrm>
            <a:off x="2064123" y="2353235"/>
            <a:ext cx="2608729" cy="821032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6E0085-B695-4098-932A-165F6EE8A49C}"/>
              </a:ext>
            </a:extLst>
          </p:cNvPr>
          <p:cNvSpPr/>
          <p:nvPr/>
        </p:nvSpPr>
        <p:spPr>
          <a:xfrm>
            <a:off x="1869141" y="3273218"/>
            <a:ext cx="1727948" cy="87520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A54F4C-E834-4D9C-A90B-FE0E8DB9598F}"/>
              </a:ext>
            </a:extLst>
          </p:cNvPr>
          <p:cNvSpPr/>
          <p:nvPr/>
        </p:nvSpPr>
        <p:spPr>
          <a:xfrm>
            <a:off x="5403476" y="1483807"/>
            <a:ext cx="1602442" cy="3427045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C6D7C7-DCB4-4ED1-B47B-BE48728B3BA1}"/>
              </a:ext>
            </a:extLst>
          </p:cNvPr>
          <p:cNvSpPr/>
          <p:nvPr/>
        </p:nvSpPr>
        <p:spPr>
          <a:xfrm>
            <a:off x="7362265" y="2097742"/>
            <a:ext cx="3810001" cy="1036564"/>
          </a:xfrm>
          <a:prstGeom prst="roundRect">
            <a:avLst/>
          </a:prstGeom>
          <a:noFill/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D953B6-A945-4542-80F8-4585A9C01A25}"/>
              </a:ext>
            </a:extLst>
          </p:cNvPr>
          <p:cNvSpPr/>
          <p:nvPr/>
        </p:nvSpPr>
        <p:spPr>
          <a:xfrm>
            <a:off x="6629399" y="5108044"/>
            <a:ext cx="1591385" cy="875200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E527C5-888E-4AED-B28D-5A07D5F2C089}"/>
              </a:ext>
            </a:extLst>
          </p:cNvPr>
          <p:cNvSpPr/>
          <p:nvPr/>
        </p:nvSpPr>
        <p:spPr>
          <a:xfrm>
            <a:off x="8866393" y="4941600"/>
            <a:ext cx="1727948" cy="10365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D0CF01-C943-41C4-A512-2EA894F13A74}"/>
              </a:ext>
            </a:extLst>
          </p:cNvPr>
          <p:cNvSpPr txBox="1"/>
          <p:nvPr/>
        </p:nvSpPr>
        <p:spPr>
          <a:xfrm>
            <a:off x="2311400" y="2848094"/>
            <a:ext cx="99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accent2"/>
                </a:solidFill>
              </a:rPr>
              <a:t>מקלדת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17B7AA-0826-4386-95A9-2280061A669F}"/>
              </a:ext>
            </a:extLst>
          </p:cNvPr>
          <p:cNvSpPr txBox="1"/>
          <p:nvPr/>
        </p:nvSpPr>
        <p:spPr>
          <a:xfrm>
            <a:off x="1971487" y="3834878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accent6">
                    <a:lumMod val="75000"/>
                  </a:schemeClr>
                </a:solidFill>
              </a:rPr>
              <a:t>מנהל מנגינות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8D210-F25C-430A-B089-19497EE56F95}"/>
              </a:ext>
            </a:extLst>
          </p:cNvPr>
          <p:cNvSpPr txBox="1"/>
          <p:nvPr/>
        </p:nvSpPr>
        <p:spPr>
          <a:xfrm>
            <a:off x="5481320" y="4541520"/>
            <a:ext cx="139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rgbClr val="FFC000"/>
                </a:solidFill>
              </a:rPr>
              <a:t>לוגיקת תצוגה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967BD-FCFB-4570-9081-A5E51A7E354C}"/>
              </a:ext>
            </a:extLst>
          </p:cNvPr>
          <p:cNvSpPr txBox="1"/>
          <p:nvPr/>
        </p:nvSpPr>
        <p:spPr>
          <a:xfrm>
            <a:off x="7401560" y="20805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accent5">
                    <a:lumMod val="75000"/>
                  </a:schemeClr>
                </a:solidFill>
              </a:rPr>
              <a:t>תצוגה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29E31C-487D-4CFE-8CF5-1D4A6DA5A388}"/>
              </a:ext>
            </a:extLst>
          </p:cNvPr>
          <p:cNvSpPr/>
          <p:nvPr/>
        </p:nvSpPr>
        <p:spPr>
          <a:xfrm>
            <a:off x="8483383" y="3144167"/>
            <a:ext cx="2683586" cy="1579493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7FE33E-5376-4294-92CA-A46F42D4E9C5}"/>
              </a:ext>
            </a:extLst>
          </p:cNvPr>
          <p:cNvSpPr txBox="1"/>
          <p:nvPr/>
        </p:nvSpPr>
        <p:spPr>
          <a:xfrm>
            <a:off x="8441051" y="4403891"/>
            <a:ext cx="128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segment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D7450-84CF-40CD-9A8B-79D15015EA70}"/>
              </a:ext>
            </a:extLst>
          </p:cNvPr>
          <p:cNvSpPr txBox="1"/>
          <p:nvPr/>
        </p:nvSpPr>
        <p:spPr>
          <a:xfrm>
            <a:off x="6503745" y="5608832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chemeClr val="accent6"/>
                </a:solidFill>
              </a:rPr>
              <a:t>צלילים ואפקטים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DC900A-A765-4A43-88BD-1EE2D8809EDD}"/>
              </a:ext>
            </a:extLst>
          </p:cNvPr>
          <p:cNvSpPr txBox="1"/>
          <p:nvPr/>
        </p:nvSpPr>
        <p:spPr>
          <a:xfrm>
            <a:off x="9017000" y="5638906"/>
            <a:ext cx="119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solidFill>
                  <a:srgbClr val="FF0000"/>
                </a:solidFill>
              </a:rPr>
              <a:t>בקר שמע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78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00F49-FCB8-463A-BF68-1CDD1B0CE2BC}"/>
              </a:ext>
            </a:extLst>
          </p:cNvPr>
          <p:cNvSpPr txBox="1"/>
          <p:nvPr/>
        </p:nvSpPr>
        <p:spPr>
          <a:xfrm>
            <a:off x="298763" y="409961"/>
            <a:ext cx="112765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e-IL" sz="4000" b="1" dirty="0"/>
              <a:t>ארבע משימות לפי קדימות</a:t>
            </a:r>
            <a:endParaRPr lang="he-IL" sz="28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E5D01F-6FFB-436B-88E0-0AC385E48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98780"/>
              </p:ext>
            </p:extLst>
          </p:nvPr>
        </p:nvGraphicFramePr>
        <p:xfrm>
          <a:off x="2126130" y="1654235"/>
          <a:ext cx="8128000" cy="399626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182016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440477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187619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1671152"/>
                    </a:ext>
                  </a:extLst>
                </a:gridCol>
              </a:tblGrid>
              <a:tr h="770467"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chemeClr val="tx1"/>
                          </a:solidFill>
                        </a:rPr>
                        <a:t>סיבוכיות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chemeClr val="tx1"/>
                          </a:solidFill>
                        </a:rPr>
                        <a:t>תפקיד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chemeClr val="tx1"/>
                          </a:solidFill>
                        </a:rPr>
                        <a:t>שם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chemeClr val="tx1"/>
                          </a:solidFill>
                        </a:rPr>
                        <a:t>מס'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340104"/>
                  </a:ext>
                </a:extLst>
              </a:tr>
              <a:tr h="770467">
                <a:tc>
                  <a:txBody>
                    <a:bodyPr/>
                    <a:lstStyle/>
                    <a:p>
                      <a:r>
                        <a:rPr lang="he-IL" dirty="0"/>
                        <a:t>קל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אחראי לקבל לחיצות מקש מהמשתמש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323518"/>
                  </a:ext>
                </a:extLst>
              </a:tr>
              <a:tr h="770467">
                <a:tc>
                  <a:txBody>
                    <a:bodyPr/>
                    <a:lstStyle/>
                    <a:p>
                      <a:r>
                        <a:rPr lang="he-IL" dirty="0"/>
                        <a:t>קשה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יצירת אותות והשמעתם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103627"/>
                  </a:ext>
                </a:extLst>
              </a:tr>
              <a:tr h="770467">
                <a:tc>
                  <a:txBody>
                    <a:bodyPr/>
                    <a:lstStyle/>
                    <a:p>
                      <a:r>
                        <a:rPr lang="he-IL" dirty="0"/>
                        <a:t>קשה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ציור המשחק על פני המסך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3721"/>
                  </a:ext>
                </a:extLst>
              </a:tr>
              <a:tr h="770467">
                <a:tc>
                  <a:txBody>
                    <a:bodyPr/>
                    <a:lstStyle/>
                    <a:p>
                      <a:r>
                        <a:rPr lang="he-IL" dirty="0"/>
                        <a:t>בינוני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שמירת מנגינות מראש והוצאת סדר ניגון התווים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Song_manager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582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55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800F49-FCB8-463A-BF68-1CDD1B0CE2BC}"/>
              </a:ext>
            </a:extLst>
          </p:cNvPr>
          <p:cNvSpPr txBox="1"/>
          <p:nvPr/>
        </p:nvSpPr>
        <p:spPr>
          <a:xfrm>
            <a:off x="298763" y="409961"/>
            <a:ext cx="112765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 err="1"/>
              <a:t>Sound_manager</a:t>
            </a:r>
            <a:r>
              <a:rPr lang="he-IL" sz="4000" b="1" dirty="0"/>
              <a:t> – דיאגרמת מלבנים</a:t>
            </a:r>
            <a:endParaRPr lang="he-IL" sz="2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351FBC-EB91-42EB-9913-F4B5A5691A19}"/>
              </a:ext>
            </a:extLst>
          </p:cNvPr>
          <p:cNvSpPr/>
          <p:nvPr/>
        </p:nvSpPr>
        <p:spPr>
          <a:xfrm>
            <a:off x="1492629" y="1788459"/>
            <a:ext cx="1748118" cy="707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Prescaler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874D5D-18F3-4034-94CC-982A0B001BA9}"/>
              </a:ext>
            </a:extLst>
          </p:cNvPr>
          <p:cNvSpPr/>
          <p:nvPr/>
        </p:nvSpPr>
        <p:spPr>
          <a:xfrm>
            <a:off x="3789835" y="1788459"/>
            <a:ext cx="1748118" cy="7078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Addr_counter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644ADA-2992-41DC-9C3E-BD50D2A490A3}"/>
              </a:ext>
            </a:extLst>
          </p:cNvPr>
          <p:cNvSpPr/>
          <p:nvPr/>
        </p:nvSpPr>
        <p:spPr>
          <a:xfrm>
            <a:off x="6060143" y="1788459"/>
            <a:ext cx="1748118" cy="70788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sinTable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6A0019-7ADF-4BB3-984A-2F832ED919A5}"/>
              </a:ext>
            </a:extLst>
          </p:cNvPr>
          <p:cNvSpPr/>
          <p:nvPr/>
        </p:nvSpPr>
        <p:spPr>
          <a:xfrm>
            <a:off x="8296837" y="1788459"/>
            <a:ext cx="1748118" cy="70788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adsr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84FEDEB-EB0A-48E0-A65E-44A2C1678608}"/>
              </a:ext>
            </a:extLst>
          </p:cNvPr>
          <p:cNvSpPr/>
          <p:nvPr/>
        </p:nvSpPr>
        <p:spPr>
          <a:xfrm>
            <a:off x="10697145" y="3429000"/>
            <a:ext cx="961462" cy="70788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addr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902256-E906-46B4-834A-EDF45DC3815F}"/>
              </a:ext>
            </a:extLst>
          </p:cNvPr>
          <p:cNvSpPr/>
          <p:nvPr/>
        </p:nvSpPr>
        <p:spPr>
          <a:xfrm>
            <a:off x="3301259" y="2064124"/>
            <a:ext cx="428064" cy="18153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14315C0-FE63-445C-B7BD-12E24796B570}"/>
              </a:ext>
            </a:extLst>
          </p:cNvPr>
          <p:cNvSpPr/>
          <p:nvPr/>
        </p:nvSpPr>
        <p:spPr>
          <a:xfrm>
            <a:off x="5598465" y="2034989"/>
            <a:ext cx="428064" cy="18153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2A593E-9A5E-478E-B26D-983226E1FAC8}"/>
              </a:ext>
            </a:extLst>
          </p:cNvPr>
          <p:cNvSpPr/>
          <p:nvPr/>
        </p:nvSpPr>
        <p:spPr>
          <a:xfrm>
            <a:off x="7838517" y="2051634"/>
            <a:ext cx="428064" cy="18153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A4CA821-C132-48CD-B3CE-EB831ADD3694}"/>
              </a:ext>
            </a:extLst>
          </p:cNvPr>
          <p:cNvSpPr/>
          <p:nvPr/>
        </p:nvSpPr>
        <p:spPr>
          <a:xfrm>
            <a:off x="1492629" y="2779723"/>
            <a:ext cx="1748118" cy="707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Prescaler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30C7305-F67A-484E-9BA7-928EC28C62D6}"/>
              </a:ext>
            </a:extLst>
          </p:cNvPr>
          <p:cNvSpPr/>
          <p:nvPr/>
        </p:nvSpPr>
        <p:spPr>
          <a:xfrm>
            <a:off x="3789835" y="2779723"/>
            <a:ext cx="1748118" cy="7078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Addr_counter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0A74F7-6454-4E0C-837C-0F7A126EE08E}"/>
              </a:ext>
            </a:extLst>
          </p:cNvPr>
          <p:cNvSpPr/>
          <p:nvPr/>
        </p:nvSpPr>
        <p:spPr>
          <a:xfrm>
            <a:off x="6060143" y="2779723"/>
            <a:ext cx="1748118" cy="70788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sinTable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611975-489C-460C-89DD-9739B8C682AC}"/>
              </a:ext>
            </a:extLst>
          </p:cNvPr>
          <p:cNvSpPr/>
          <p:nvPr/>
        </p:nvSpPr>
        <p:spPr>
          <a:xfrm>
            <a:off x="8296837" y="2779723"/>
            <a:ext cx="1748118" cy="70788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adsr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F02B8CB-7D45-4293-B23C-C3178AD6BA6C}"/>
              </a:ext>
            </a:extLst>
          </p:cNvPr>
          <p:cNvSpPr/>
          <p:nvPr/>
        </p:nvSpPr>
        <p:spPr>
          <a:xfrm>
            <a:off x="3301259" y="3055388"/>
            <a:ext cx="428064" cy="18153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33A9C6E-FABA-4189-9B61-6DD283494792}"/>
              </a:ext>
            </a:extLst>
          </p:cNvPr>
          <p:cNvSpPr/>
          <p:nvPr/>
        </p:nvSpPr>
        <p:spPr>
          <a:xfrm>
            <a:off x="5598465" y="3026253"/>
            <a:ext cx="428064" cy="18153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A267508-7B9F-49D3-9E55-D2678ECE0A5D}"/>
              </a:ext>
            </a:extLst>
          </p:cNvPr>
          <p:cNvSpPr/>
          <p:nvPr/>
        </p:nvSpPr>
        <p:spPr>
          <a:xfrm>
            <a:off x="7838517" y="3042898"/>
            <a:ext cx="428064" cy="18153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59739F5-60B3-42A2-B55C-07DB58A7A45C}"/>
              </a:ext>
            </a:extLst>
          </p:cNvPr>
          <p:cNvSpPr/>
          <p:nvPr/>
        </p:nvSpPr>
        <p:spPr>
          <a:xfrm>
            <a:off x="1490384" y="5087471"/>
            <a:ext cx="1748118" cy="7078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Prescaler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76D4FA-FC5F-4387-A342-658A6E8E3E05}"/>
              </a:ext>
            </a:extLst>
          </p:cNvPr>
          <p:cNvSpPr/>
          <p:nvPr/>
        </p:nvSpPr>
        <p:spPr>
          <a:xfrm>
            <a:off x="3787590" y="5087471"/>
            <a:ext cx="1748118" cy="70788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Addr_counter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DBF44A9-BD9F-458B-9D4B-471DD94A7FE2}"/>
              </a:ext>
            </a:extLst>
          </p:cNvPr>
          <p:cNvSpPr/>
          <p:nvPr/>
        </p:nvSpPr>
        <p:spPr>
          <a:xfrm>
            <a:off x="6057898" y="5087471"/>
            <a:ext cx="1748118" cy="70788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sinTable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3ECF39A-37AC-4976-B4BE-B3B7D2063C37}"/>
              </a:ext>
            </a:extLst>
          </p:cNvPr>
          <p:cNvSpPr/>
          <p:nvPr/>
        </p:nvSpPr>
        <p:spPr>
          <a:xfrm>
            <a:off x="8294592" y="5087471"/>
            <a:ext cx="1748118" cy="70788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adsr</a:t>
            </a:r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8CF31AC-B1B6-4423-A03B-69199EF00DDE}"/>
              </a:ext>
            </a:extLst>
          </p:cNvPr>
          <p:cNvSpPr/>
          <p:nvPr/>
        </p:nvSpPr>
        <p:spPr>
          <a:xfrm>
            <a:off x="3299014" y="5363136"/>
            <a:ext cx="428064" cy="18153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71DAF9B-4E1F-4A8A-BBBC-A2FDEBBE3598}"/>
              </a:ext>
            </a:extLst>
          </p:cNvPr>
          <p:cNvSpPr/>
          <p:nvPr/>
        </p:nvSpPr>
        <p:spPr>
          <a:xfrm>
            <a:off x="5596220" y="5334001"/>
            <a:ext cx="428064" cy="18153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71D9CC8-3CFF-4F3E-89A8-8DBE9B328897}"/>
              </a:ext>
            </a:extLst>
          </p:cNvPr>
          <p:cNvSpPr/>
          <p:nvPr/>
        </p:nvSpPr>
        <p:spPr>
          <a:xfrm>
            <a:off x="7836272" y="5350646"/>
            <a:ext cx="428064" cy="181535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EFCEB1-6B9E-418A-8480-3B2C65B8912F}"/>
              </a:ext>
            </a:extLst>
          </p:cNvPr>
          <p:cNvSpPr/>
          <p:nvPr/>
        </p:nvSpPr>
        <p:spPr>
          <a:xfrm>
            <a:off x="2232213" y="3671047"/>
            <a:ext cx="309283" cy="309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5FAFD4-588E-4918-88A3-E2D3ED9E7D89}"/>
              </a:ext>
            </a:extLst>
          </p:cNvPr>
          <p:cNvSpPr/>
          <p:nvPr/>
        </p:nvSpPr>
        <p:spPr>
          <a:xfrm>
            <a:off x="2229971" y="4159285"/>
            <a:ext cx="309283" cy="309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4F89BC-0C9D-429A-A089-8466E4E3EBE9}"/>
              </a:ext>
            </a:extLst>
          </p:cNvPr>
          <p:cNvSpPr/>
          <p:nvPr/>
        </p:nvSpPr>
        <p:spPr>
          <a:xfrm>
            <a:off x="2229971" y="4647523"/>
            <a:ext cx="309283" cy="309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D661249-519B-4C53-875B-058111565B2D}"/>
              </a:ext>
            </a:extLst>
          </p:cNvPr>
          <p:cNvSpPr/>
          <p:nvPr/>
        </p:nvSpPr>
        <p:spPr>
          <a:xfrm rot="3793411">
            <a:off x="9771485" y="2745759"/>
            <a:ext cx="1306597" cy="19659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F23A752-1D45-4980-AFD0-1B00B5EC8A92}"/>
              </a:ext>
            </a:extLst>
          </p:cNvPr>
          <p:cNvSpPr/>
          <p:nvPr/>
        </p:nvSpPr>
        <p:spPr>
          <a:xfrm rot="2295671">
            <a:off x="10063187" y="3288369"/>
            <a:ext cx="639281" cy="165030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7A51210-663D-4564-8C88-F71CE0F38357}"/>
              </a:ext>
            </a:extLst>
          </p:cNvPr>
          <p:cNvSpPr/>
          <p:nvPr/>
        </p:nvSpPr>
        <p:spPr>
          <a:xfrm rot="17609647">
            <a:off x="9710851" y="4703553"/>
            <a:ext cx="1322625" cy="143534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44E0FC-639C-47DD-9134-B4047087DD9D}"/>
              </a:ext>
            </a:extLst>
          </p:cNvPr>
          <p:cNvSpPr txBox="1"/>
          <p:nvPr/>
        </p:nvSpPr>
        <p:spPr>
          <a:xfrm>
            <a:off x="2642347" y="4136886"/>
            <a:ext cx="186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X24</a:t>
            </a:r>
          </a:p>
        </p:txBody>
      </p:sp>
    </p:spTree>
    <p:extLst>
      <p:ext uri="{BB962C8B-B14F-4D97-AF65-F5344CB8AC3E}">
        <p14:creationId xmlns:p14="http://schemas.microsoft.com/office/powerpoint/2010/main" val="242062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449</Words>
  <Application>Microsoft Office PowerPoint</Application>
  <PresentationFormat>Widescreen</PresentationFormat>
  <Paragraphs>110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Bitmap Image</vt:lpstr>
      <vt:lpstr>Piano Hero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מודול ADSR – דיאגמרת מצבים</vt:lpstr>
      <vt:lpstr>מודול ADSR - סימולציה</vt:lpstr>
      <vt:lpstr>Signal Tap - זיהוי תקלת חומרה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‏‏משתמש Windows</dc:creator>
  <cp:lastModifiedBy>Boaz Taitler</cp:lastModifiedBy>
  <cp:revision>24</cp:revision>
  <dcterms:created xsi:type="dcterms:W3CDTF">2018-09-12T15:08:21Z</dcterms:created>
  <dcterms:modified xsi:type="dcterms:W3CDTF">2018-09-15T14:19:41Z</dcterms:modified>
</cp:coreProperties>
</file>